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9" r:id="rId22"/>
    <p:sldId id="372" r:id="rId23"/>
    <p:sldId id="358" r:id="rId24"/>
    <p:sldId id="373" r:id="rId25"/>
    <p:sldId id="355" r:id="rId26"/>
    <p:sldId id="374" r:id="rId27"/>
    <p:sldId id="335" r:id="rId28"/>
    <p:sldId id="371" r:id="rId29"/>
    <p:sldId id="367" r:id="rId30"/>
    <p:sldId id="364" r:id="rId31"/>
    <p:sldId id="370" r:id="rId32"/>
    <p:sldId id="336" r:id="rId33"/>
    <p:sldId id="337" r:id="rId34"/>
    <p:sldId id="338" r:id="rId35"/>
    <p:sldId id="399" r:id="rId36"/>
    <p:sldId id="343" r:id="rId37"/>
    <p:sldId id="368" r:id="rId38"/>
    <p:sldId id="344" r:id="rId39"/>
    <p:sldId id="366" r:id="rId40"/>
    <p:sldId id="369" r:id="rId41"/>
    <p:sldId id="365" r:id="rId42"/>
    <p:sldId id="342" r:id="rId43"/>
    <p:sldId id="345" r:id="rId44"/>
    <p:sldId id="359" r:id="rId45"/>
    <p:sldId id="398" r:id="rId46"/>
    <p:sldId id="401" r:id="rId47"/>
    <p:sldId id="402" r:id="rId48"/>
    <p:sldId id="403" r:id="rId49"/>
    <p:sldId id="400" r:id="rId50"/>
    <p:sldId id="404" r:id="rId51"/>
    <p:sldId id="360" r:id="rId52"/>
    <p:sldId id="347" r:id="rId53"/>
    <p:sldId id="348" r:id="rId54"/>
    <p:sldId id="408" r:id="rId55"/>
    <p:sldId id="351" r:id="rId56"/>
    <p:sldId id="386" r:id="rId57"/>
    <p:sldId id="387" r:id="rId58"/>
    <p:sldId id="389" r:id="rId59"/>
    <p:sldId id="352" r:id="rId60"/>
    <p:sldId id="395" r:id="rId61"/>
    <p:sldId id="396" r:id="rId62"/>
    <p:sldId id="391" r:id="rId63"/>
    <p:sldId id="390" r:id="rId64"/>
    <p:sldId id="392" r:id="rId65"/>
    <p:sldId id="393" r:id="rId66"/>
    <p:sldId id="394" r:id="rId67"/>
    <p:sldId id="379" r:id="rId68"/>
    <p:sldId id="350" r:id="rId69"/>
    <p:sldId id="380" r:id="rId70"/>
    <p:sldId id="381" r:id="rId71"/>
    <p:sldId id="382" r:id="rId72"/>
    <p:sldId id="383" r:id="rId73"/>
    <p:sldId id="384" r:id="rId74"/>
    <p:sldId id="378" r:id="rId75"/>
    <p:sldId id="385" r:id="rId76"/>
    <p:sldId id="354" r:id="rId77"/>
    <p:sldId id="361" r:id="rId78"/>
    <p:sldId id="375" r:id="rId79"/>
    <p:sldId id="376" r:id="rId80"/>
    <p:sldId id="377" r:id="rId81"/>
    <p:sldId id="397" r:id="rId82"/>
    <p:sldId id="409"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610" autoAdjust="0"/>
    <p:restoredTop sz="94660" autoAdjust="0"/>
  </p:normalViewPr>
  <p:slideViewPr>
    <p:cSldViewPr>
      <p:cViewPr varScale="1">
        <p:scale>
          <a:sx n="131" d="100"/>
          <a:sy n="131" d="100"/>
        </p:scale>
        <p:origin x="-348" y="-84"/>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1/6/2012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1/6/2012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9.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43250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77724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Evolution of Substation Automation</a:t>
            </a:r>
          </a:p>
          <a:p>
            <a:pPr>
              <a:spcAft>
                <a:spcPts val="1200"/>
              </a:spcAft>
            </a:pP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485622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937032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640161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75" y="2209800"/>
            <a:ext cx="4648200" cy="4525963"/>
          </a:xfrm>
        </p:spPr>
        <p:txBody>
          <a:bodyPr>
            <a:normAutofit/>
          </a:bodyPr>
          <a:lstStyle/>
          <a:p>
            <a:r>
              <a:rPr lang="en-US" sz="2400" b="1" dirty="0"/>
              <a:t>Disconnect switches: </a:t>
            </a:r>
            <a:r>
              <a:rPr lang="en-US" sz="2400" dirty="0"/>
              <a:t>Provides isolation from incoming lines.</a:t>
            </a:r>
          </a:p>
          <a:p>
            <a:endParaRPr lang="en-US" sz="2400" dirty="0"/>
          </a:p>
          <a:p>
            <a:r>
              <a:rPr lang="en-US" sz="2400" b="1" dirty="0"/>
              <a:t>Surge </a:t>
            </a:r>
            <a:r>
              <a:rPr lang="en-US" sz="2400" b="1" dirty="0" smtClean="0"/>
              <a:t>Arresters</a:t>
            </a:r>
            <a:r>
              <a:rPr lang="en-US" sz="2400" b="1" dirty="0"/>
              <a:t>:</a:t>
            </a:r>
            <a:r>
              <a:rPr lang="en-US" sz="2400" dirty="0"/>
              <a:t>  Protect Substation from voltage surges</a:t>
            </a:r>
            <a:endParaRPr lang="en-US" sz="2400" u="sng" dirty="0"/>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6666"/>
          <a:stretch/>
        </p:blipFill>
        <p:spPr>
          <a:xfrm>
            <a:off x="5029200" y="2133600"/>
            <a:ext cx="3810000" cy="266700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902420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 [13].</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625" t="6666" r="9581"/>
          <a:stretch/>
        </p:blipFill>
        <p:spPr>
          <a:xfrm>
            <a:off x="5867400" y="1143000"/>
            <a:ext cx="2763163" cy="25860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335478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872094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90843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8680"/>
            <a:ext cx="9144000" cy="2103120"/>
          </a:xfrm>
          <a:prstGeom prst="rect">
            <a:avLst/>
          </a:prstGeom>
        </p:spPr>
      </p:pic>
      <p:sp>
        <p:nvSpPr>
          <p:cNvPr id="8" name="TextBox 7"/>
          <p:cNvSpPr txBox="1"/>
          <p:nvPr/>
        </p:nvSpPr>
        <p:spPr>
          <a:xfrm>
            <a:off x="2324100" y="0"/>
            <a:ext cx="4495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Substation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
        <p:nvSpPr>
          <p:cNvPr id="3" name="TextBox 2"/>
          <p:cNvSpPr txBox="1"/>
          <p:nvPr/>
        </p:nvSpPr>
        <p:spPr>
          <a:xfrm>
            <a:off x="381000" y="3157754"/>
            <a:ext cx="7543800" cy="3693319"/>
          </a:xfrm>
          <a:prstGeom prst="rect">
            <a:avLst/>
          </a:prstGeom>
          <a:noFill/>
        </p:spPr>
        <p:txBody>
          <a:bodyPr wrap="square" rtlCol="0">
            <a:spAutoFit/>
          </a:bodyPr>
          <a:lstStyle/>
          <a:p>
            <a:pPr marL="342900" indent="-342900">
              <a:buAutoNum type="arabicPeriod"/>
            </a:pPr>
            <a:r>
              <a:rPr lang="en-US" dirty="0">
                <a:latin typeface="Times New Roman" pitchFamily="18" charset="0"/>
                <a:cs typeface="Times New Roman" pitchFamily="18" charset="0"/>
              </a:rPr>
              <a:t>Primary Power Lines</a:t>
            </a:r>
          </a:p>
          <a:p>
            <a:pPr marL="342900" indent="-342900">
              <a:buAutoNum type="arabicPeriod"/>
            </a:pPr>
            <a:r>
              <a:rPr lang="en-US" dirty="0">
                <a:latin typeface="Times New Roman" pitchFamily="18" charset="0"/>
                <a:cs typeface="Times New Roman" pitchFamily="18" charset="0"/>
              </a:rPr>
              <a:t>Ground Wire</a:t>
            </a:r>
          </a:p>
          <a:p>
            <a:pPr marL="342900" indent="-342900">
              <a:buAutoNum type="arabicPeriod"/>
            </a:pPr>
            <a:r>
              <a:rPr lang="en-US" dirty="0">
                <a:latin typeface="Times New Roman" pitchFamily="18" charset="0"/>
                <a:cs typeface="Times New Roman" pitchFamily="18" charset="0"/>
              </a:rPr>
              <a:t>Overhead Lines</a:t>
            </a:r>
          </a:p>
          <a:p>
            <a:pPr marL="342900" indent="-342900">
              <a:buAutoNum type="arabicPeriod"/>
            </a:pPr>
            <a:r>
              <a:rPr lang="en-US" dirty="0">
                <a:latin typeface="Times New Roman" pitchFamily="18" charset="0"/>
                <a:cs typeface="Times New Roman" pitchFamily="18" charset="0"/>
              </a:rPr>
              <a:t>Transformer for measurement of electric voltages</a:t>
            </a:r>
          </a:p>
          <a:p>
            <a:pPr marL="342900" indent="-342900">
              <a:buAutoNum type="arabicPeriod"/>
            </a:pPr>
            <a:r>
              <a:rPr lang="en-US" dirty="0">
                <a:latin typeface="Times New Roman" pitchFamily="18" charset="0"/>
                <a:cs typeface="Times New Roman" pitchFamily="18" charset="0"/>
              </a:rPr>
              <a:t>Disconnect Switch</a:t>
            </a:r>
          </a:p>
          <a:p>
            <a:pPr marL="342900" indent="-342900">
              <a:buAutoNum type="arabicPeriod"/>
            </a:pPr>
            <a:r>
              <a:rPr lang="en-US" dirty="0">
                <a:latin typeface="Times New Roman" pitchFamily="18" charset="0"/>
                <a:cs typeface="Times New Roman" pitchFamily="18" charset="0"/>
              </a:rPr>
              <a:t>Circuit Breaker</a:t>
            </a:r>
          </a:p>
          <a:p>
            <a:pPr marL="342900" indent="-342900">
              <a:buAutoNum type="arabicPeriod"/>
            </a:pPr>
            <a:r>
              <a:rPr lang="en-US" dirty="0">
                <a:latin typeface="Times New Roman" pitchFamily="18" charset="0"/>
                <a:cs typeface="Times New Roman" pitchFamily="18" charset="0"/>
              </a:rPr>
              <a:t>Current Transformer</a:t>
            </a:r>
          </a:p>
          <a:p>
            <a:pPr marL="342900" indent="-342900">
              <a:buAutoNum type="arabicPeriod"/>
            </a:pPr>
            <a:r>
              <a:rPr lang="en-US" dirty="0">
                <a:latin typeface="Times New Roman" pitchFamily="18" charset="0"/>
                <a:cs typeface="Times New Roman" pitchFamily="18" charset="0"/>
              </a:rPr>
              <a:t>Lightning Arrester</a:t>
            </a:r>
          </a:p>
          <a:p>
            <a:pPr marL="342900" indent="-342900">
              <a:buAutoNum type="arabicPeriod"/>
            </a:pPr>
            <a:r>
              <a:rPr lang="en-US" dirty="0">
                <a:latin typeface="Times New Roman" pitchFamily="18" charset="0"/>
                <a:cs typeface="Times New Roman" pitchFamily="18" charset="0"/>
              </a:rPr>
              <a:t>Main Transformer</a:t>
            </a:r>
          </a:p>
          <a:p>
            <a:pPr marL="342900" indent="-342900">
              <a:buAutoNum type="arabicPeriod"/>
            </a:pPr>
            <a:r>
              <a:rPr lang="en-US" dirty="0">
                <a:latin typeface="Times New Roman" pitchFamily="18" charset="0"/>
                <a:cs typeface="Times New Roman" pitchFamily="18" charset="0"/>
              </a:rPr>
              <a:t>Control Building</a:t>
            </a:r>
          </a:p>
          <a:p>
            <a:pPr marL="342900" indent="-342900">
              <a:buAutoNum type="arabicPeriod"/>
            </a:pPr>
            <a:r>
              <a:rPr lang="en-US" dirty="0">
                <a:latin typeface="Times New Roman" pitchFamily="18" charset="0"/>
                <a:cs typeface="Times New Roman" pitchFamily="18" charset="0"/>
              </a:rPr>
              <a:t>Security Fence</a:t>
            </a:r>
          </a:p>
          <a:p>
            <a:pPr marL="342900" indent="-342900">
              <a:buAutoNum type="arabicPeriod"/>
            </a:pPr>
            <a:r>
              <a:rPr lang="en-US" dirty="0">
                <a:latin typeface="Times New Roman" pitchFamily="18" charset="0"/>
                <a:cs typeface="Times New Roman" pitchFamily="18" charset="0"/>
              </a:rPr>
              <a:t>Secondary Power Lines</a:t>
            </a:r>
          </a:p>
          <a:p>
            <a:endParaRPr lang="en-US" dirty="0"/>
          </a:p>
        </p:txBody>
      </p:sp>
    </p:spTree>
    <p:extLst>
      <p:ext uri="{BB962C8B-B14F-4D97-AF65-F5344CB8AC3E}">
        <p14:creationId xmlns:p14="http://schemas.microsoft.com/office/powerpoint/2010/main" val="3967849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6" name="Content Placeholder 5"/>
          <p:cNvSpPr>
            <a:spLocks noGrp="1"/>
          </p:cNvSpPr>
          <p:nvPr>
            <p:ph sz="half" idx="1"/>
          </p:nvPr>
        </p:nvSpPr>
        <p:spPr/>
        <p:txBody>
          <a:bodyPr/>
          <a:lstStyle/>
          <a:p>
            <a:endParaRPr lang="en-US"/>
          </a:p>
        </p:txBody>
      </p:sp>
      <p:sp>
        <p:nvSpPr>
          <p:cNvPr id="7" name="Content Placeholder 6"/>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state-of-the-art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Vs Existing Substations</a:t>
            </a:r>
            <a:endParaRPr lang="en-US" dirty="0"/>
          </a:p>
        </p:txBody>
      </p:sp>
      <p:sp>
        <p:nvSpPr>
          <p:cNvPr id="3" name="Content Placeholder 2"/>
          <p:cNvSpPr>
            <a:spLocks noGrp="1"/>
          </p:cNvSpPr>
          <p:nvPr>
            <p:ph idx="1"/>
          </p:nvPr>
        </p:nvSpPr>
        <p:spPr/>
        <p:txBody>
          <a:bodyPr>
            <a:normAutofit/>
          </a:bodyPr>
          <a:lstStyle/>
          <a:p>
            <a:pPr>
              <a:buNone/>
            </a:pPr>
            <a:r>
              <a:rPr lang="en-US" b="1" u="sng" dirty="0" smtClean="0"/>
              <a:t>New Substations</a:t>
            </a:r>
          </a:p>
          <a:p>
            <a:r>
              <a:rPr lang="en-US" dirty="0" smtClean="0"/>
              <a:t>IEDs With Digital Communications</a:t>
            </a:r>
          </a:p>
          <a:p>
            <a:r>
              <a:rPr lang="en-US" dirty="0" smtClean="0"/>
              <a:t>Programmable Logic Controllers (PLCs) for Direct I/O</a:t>
            </a:r>
          </a:p>
          <a:p>
            <a:r>
              <a:rPr lang="en-US" dirty="0" smtClean="0"/>
              <a:t>No Conventional Remote Terminal Units (RTUs)</a:t>
            </a:r>
          </a:p>
          <a:p>
            <a:pPr>
              <a:buNone/>
            </a:pPr>
            <a:r>
              <a:rPr lang="en-US" b="1"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pPr marL="0" indent="0">
              <a:buNone/>
            </a:pPr>
            <a:r>
              <a:rPr lang="en-US" sz="2800" u="sng" dirty="0" smtClean="0"/>
              <a:t>Types of Networks:</a:t>
            </a:r>
          </a:p>
          <a:p>
            <a:r>
              <a:rPr lang="en-US" sz="2400" u="sng" dirty="0" smtClean="0"/>
              <a:t>Wire Line Networks</a:t>
            </a:r>
            <a:r>
              <a:rPr lang="en-US" sz="2400" dirty="0" smtClean="0"/>
              <a:t>: Networks in which the medium of data transmission is physical ‘wire’. </a:t>
            </a:r>
          </a:p>
          <a:p>
            <a:pPr lvl="3"/>
            <a:r>
              <a:rPr lang="en-US" sz="2400" u="sng" dirty="0" smtClean="0"/>
              <a:t>Point to point networks:</a:t>
            </a:r>
            <a:r>
              <a:rPr lang="en-US" sz="2400" dirty="0" smtClean="0"/>
              <a:t> dedicated link between two endpoints</a:t>
            </a:r>
          </a:p>
          <a:p>
            <a:pPr lvl="3"/>
            <a:r>
              <a:rPr lang="en-US" sz="2400" u="sng" dirty="0" smtClean="0"/>
              <a:t>Point to multipoint networks:</a:t>
            </a:r>
            <a:r>
              <a:rPr lang="en-US" sz="2400" dirty="0" smtClean="0"/>
              <a:t> link between one and many</a:t>
            </a:r>
          </a:p>
          <a:p>
            <a:pPr lvl="3"/>
            <a:r>
              <a:rPr lang="en-US" sz="2400" u="sng" dirty="0" smtClean="0"/>
              <a:t>Peer to peer networks:</a:t>
            </a:r>
            <a:r>
              <a:rPr lang="en-US" sz="2400" dirty="0" smtClean="0"/>
              <a:t> Any network node may share with any other node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0"/>
            <a:ext cx="6172200" cy="5135563"/>
          </a:xfrm>
        </p:spPr>
        <p:txBody>
          <a:bodyPr>
            <a:normAutofit/>
          </a:bodyPr>
          <a:lstStyle/>
          <a:p>
            <a:pPr marL="0" indent="0">
              <a:buNone/>
            </a:pPr>
            <a:r>
              <a:rPr lang="en-US" sz="2800" dirty="0" smtClean="0"/>
              <a:t>Types of Networks (Continued)</a:t>
            </a:r>
            <a:endParaRPr lang="en-US" sz="2800" dirty="0"/>
          </a:p>
          <a:p>
            <a:endParaRPr lang="en-US" sz="2400" dirty="0" smtClean="0"/>
          </a:p>
          <a:p>
            <a:r>
              <a:rPr lang="en-US" sz="2400" u="sng" dirty="0" smtClean="0"/>
              <a:t>Optical </a:t>
            </a:r>
            <a:r>
              <a:rPr lang="en-US" sz="2400" u="sng" dirty="0"/>
              <a:t>Fiber Systems</a:t>
            </a:r>
            <a:r>
              <a:rPr lang="en-US" sz="2400" dirty="0"/>
              <a:t>: Information is transmitted via optical </a:t>
            </a:r>
            <a:r>
              <a:rPr lang="en-US" sz="2400" dirty="0" smtClean="0"/>
              <a:t>fibers.</a:t>
            </a:r>
          </a:p>
          <a:p>
            <a:pPr lvl="2"/>
            <a:r>
              <a:rPr lang="en-US" u="sng" dirty="0" smtClean="0"/>
              <a:t>Fiber </a:t>
            </a:r>
            <a:r>
              <a:rPr lang="en-US" u="sng" dirty="0"/>
              <a:t>Loops</a:t>
            </a:r>
            <a:r>
              <a:rPr lang="en-US" dirty="0"/>
              <a:t>: </a:t>
            </a:r>
            <a:r>
              <a:rPr lang="en-US" dirty="0" smtClean="0"/>
              <a:t> A setup </a:t>
            </a:r>
            <a:r>
              <a:rPr lang="en-US" dirty="0"/>
              <a:t>where light can do many round trips in a fiber </a:t>
            </a:r>
            <a:r>
              <a:rPr lang="en-US" dirty="0" smtClean="0"/>
              <a:t>(Used to study long-length signals with </a:t>
            </a:r>
            <a:r>
              <a:rPr lang="en-US" dirty="0"/>
              <a:t>limited fiber length)</a:t>
            </a:r>
          </a:p>
          <a:p>
            <a:pPr lvl="2"/>
            <a:r>
              <a:rPr lang="en-US" u="sng" dirty="0"/>
              <a:t>Fiber </a:t>
            </a:r>
            <a:r>
              <a:rPr lang="en-US" u="sng" dirty="0" smtClean="0"/>
              <a:t>Stars:</a:t>
            </a:r>
            <a:r>
              <a:rPr lang="en-US" dirty="0" smtClean="0"/>
              <a:t> A setup where all end-points are </a:t>
            </a:r>
            <a:r>
              <a:rPr lang="en-US" dirty="0"/>
              <a:t>connected through a single point. </a:t>
            </a:r>
          </a:p>
          <a:p>
            <a:pPr lvl="2"/>
            <a:r>
              <a:rPr lang="en-US" u="sng" dirty="0" smtClean="0"/>
              <a:t>Ethernet </a:t>
            </a:r>
            <a:r>
              <a:rPr lang="en-US" u="sng" dirty="0"/>
              <a:t>over </a:t>
            </a:r>
            <a:r>
              <a:rPr lang="en-US" u="sng" dirty="0" smtClean="0"/>
              <a:t>Fiber: </a:t>
            </a:r>
            <a:r>
              <a:rPr lang="en-US" dirty="0" smtClean="0"/>
              <a:t>The use of ethernet will increase in substations. Great for isolating devices and regions in the substations. There are media converters and fiber-ready routers, hubs, and switches readily available for these applications.</a:t>
            </a:r>
            <a:endParaRPr lang="en-US" dirty="0"/>
          </a:p>
        </p:txBody>
      </p:sp>
      <p:sp>
        <p:nvSpPr>
          <p:cNvPr id="5" name="Title 1"/>
          <p:cNvSpPr>
            <a:spLocks noGrp="1"/>
          </p:cNvSpPr>
          <p:nvPr>
            <p:ph type="title"/>
          </p:nvPr>
        </p:nvSpPr>
        <p:spPr>
          <a:xfrm>
            <a:off x="457200" y="0"/>
            <a:ext cx="8229600" cy="685800"/>
          </a:xfrm>
        </p:spPr>
        <p:txBody>
          <a:bodyPr>
            <a:normAutofit/>
          </a:bodyPr>
          <a:lstStyle/>
          <a:p>
            <a:r>
              <a:rPr lang="en-US" sz="3200" dirty="0" smtClean="0"/>
              <a:t>Communication Networks</a:t>
            </a:r>
            <a:endParaRPr lang="en-US" sz="3200" dirty="0"/>
          </a:p>
        </p:txBody>
      </p:sp>
      <p:grpSp>
        <p:nvGrpSpPr>
          <p:cNvPr id="9" name="Group 8"/>
          <p:cNvGrpSpPr/>
          <p:nvPr/>
        </p:nvGrpSpPr>
        <p:grpSpPr>
          <a:xfrm>
            <a:off x="6248400" y="-685800"/>
            <a:ext cx="2819399" cy="4038600"/>
            <a:chOff x="3886200" y="152400"/>
            <a:chExt cx="2819399" cy="40386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76137"/>
              <a:ext cx="2606438" cy="2590800"/>
            </a:xfrm>
            <a:prstGeom prst="rect">
              <a:avLst/>
            </a:prstGeom>
          </p:spPr>
        </p:pic>
        <p:sp>
          <p:nvSpPr>
            <p:cNvPr id="8" name="Rectangle 7"/>
            <p:cNvSpPr/>
            <p:nvPr/>
          </p:nvSpPr>
          <p:spPr>
            <a:xfrm rot="16200000">
              <a:off x="4570883" y="2056284"/>
              <a:ext cx="4038600" cy="230832"/>
            </a:xfrm>
            <a:prstGeom prst="rect">
              <a:avLst/>
            </a:prstGeom>
          </p:spPr>
          <p:txBody>
            <a:bodyPr wrap="square">
              <a:spAutoFit/>
            </a:bodyPr>
            <a:lstStyle/>
            <a:p>
              <a:r>
                <a:rPr lang="en-US" sz="900" dirty="0">
                  <a:latin typeface="Times New Roman" pitchFamily="18" charset="0"/>
                  <a:cs typeface="Times New Roman" pitchFamily="18" charset="0"/>
                </a:rPr>
                <a:t>http://</a:t>
              </a:r>
              <a:r>
                <a:rPr lang="en-US" sz="800" dirty="0">
                  <a:latin typeface="Times New Roman" pitchFamily="18" charset="0"/>
                  <a:cs typeface="Times New Roman" pitchFamily="18" charset="0"/>
                </a:rPr>
                <a:t>www.projectsmonitor.com/TELECOM/sterlite-targets-20-million-km-ofc</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13237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lnSpcReduction="10000"/>
          </a:bodyPr>
          <a:lstStyle/>
          <a:p>
            <a:r>
              <a:rPr lang="en-US" sz="2400" dirty="0" smtClean="0"/>
              <a:t>Communication networks need to be:</a:t>
            </a:r>
          </a:p>
          <a:p>
            <a:pPr lvl="1"/>
            <a:r>
              <a:rPr lang="en-US" sz="2400" dirty="0" smtClean="0"/>
              <a:t>High bandwidth (lots of data–&amp; increasing in future), real-time monitoring</a:t>
            </a:r>
          </a:p>
          <a:p>
            <a:pPr lvl="1"/>
            <a:r>
              <a:rPr lang="en-US" sz="2400" dirty="0" smtClean="0"/>
              <a:t>Reliable (objective of no losses, deal with failure well)</a:t>
            </a:r>
          </a:p>
          <a:p>
            <a:pPr lvl="1"/>
            <a:r>
              <a:rPr lang="en-US" sz="2400" dirty="0" smtClean="0"/>
              <a:t>Scalable (allow for additional substations)</a:t>
            </a:r>
          </a:p>
          <a:p>
            <a:pPr lvl="1"/>
            <a:r>
              <a:rPr lang="en-US" sz="2400" dirty="0" smtClean="0"/>
              <a:t>Robust (performance doesn’t deteriorate under changing network traffic)</a:t>
            </a:r>
          </a:p>
          <a:p>
            <a:pPr lvl="1"/>
            <a:r>
              <a:rPr lang="en-US" sz="2400" dirty="0" smtClean="0"/>
              <a:t>Secure (safe from external attacks, transmitting sensitive information)</a:t>
            </a:r>
          </a:p>
          <a:p>
            <a:r>
              <a:rPr lang="en-US" sz="2400" dirty="0" smtClean="0"/>
              <a:t>Internet Virtual Private Network (VPN) technologies allows minimum cost, highly reliable information sharing</a:t>
            </a:r>
          </a:p>
          <a:p>
            <a:pPr lvl="1"/>
            <a:r>
              <a:rPr lang="en-US" sz="2400" dirty="0" smtClean="0"/>
              <a:t>Good for substations in urban areas, but more difficult for rural substations where internet may not exist</a:t>
            </a:r>
          </a:p>
          <a:p>
            <a:pPr marL="0" indent="0">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a:bodyPr>
          <a:lstStyle/>
          <a:p>
            <a:r>
              <a:rPr lang="en-US" sz="2400" dirty="0" smtClean="0"/>
              <a:t>Classes of communication technologies:</a:t>
            </a:r>
          </a:p>
          <a:p>
            <a:pPr lvl="1"/>
            <a:r>
              <a:rPr lang="en-US" sz="2400" u="sng" dirty="0" smtClean="0"/>
              <a:t>Power Line:</a:t>
            </a:r>
            <a:r>
              <a:rPr lang="en-US" sz="2400" dirty="0" smtClean="0"/>
              <a:t> Uses existing electricity infrastructure to transmit data</a:t>
            </a:r>
          </a:p>
          <a:p>
            <a:pPr lvl="2"/>
            <a:r>
              <a:rPr lang="en-US" dirty="0" smtClean="0"/>
              <a:t>Advantages: Broad Coverage, High Bandwidth, Cost-Effective, Easy Installation</a:t>
            </a:r>
          </a:p>
          <a:p>
            <a:pPr lvl="2"/>
            <a:r>
              <a:rPr lang="en-US" dirty="0" smtClean="0"/>
              <a:t>Drawbacks: Lack of availability, Noise, High attenuation</a:t>
            </a:r>
          </a:p>
          <a:p>
            <a:pPr lvl="2"/>
            <a:endParaRPr lang="en-US" dirty="0" smtClean="0"/>
          </a:p>
          <a:p>
            <a:pPr lvl="1"/>
            <a:r>
              <a:rPr lang="en-US" sz="2400" u="sng" dirty="0" smtClean="0"/>
              <a:t>Satellite:</a:t>
            </a:r>
            <a:r>
              <a:rPr lang="en-US" sz="2400" dirty="0" smtClean="0"/>
              <a:t> Wide geographical coverage</a:t>
            </a:r>
          </a:p>
          <a:p>
            <a:pPr lvl="2"/>
            <a:r>
              <a:rPr lang="en-US" dirty="0" smtClean="0"/>
              <a:t>Advantages: Good for areas where other communication infrastructure may not exist, High Bandwidth</a:t>
            </a:r>
          </a:p>
          <a:p>
            <a:pPr lvl="2"/>
            <a:r>
              <a:rPr lang="en-US" dirty="0" smtClean="0"/>
              <a:t>Drawbacks: Long Delay (Comparatively higher than wired networks), Channel characteristics (Performance affected by weather or effect of fading)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824327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Autofit/>
          </a:bodyPr>
          <a:lstStyle/>
          <a:p>
            <a:r>
              <a:rPr lang="en-US" sz="2400" dirty="0"/>
              <a:t>Classes of communication </a:t>
            </a:r>
            <a:r>
              <a:rPr lang="en-US" sz="2400" dirty="0" smtClean="0"/>
              <a:t>technologies (Continued):</a:t>
            </a:r>
            <a:endParaRPr lang="en-US" sz="2400" u="sng" dirty="0" smtClean="0"/>
          </a:p>
          <a:p>
            <a:pPr lvl="1"/>
            <a:r>
              <a:rPr lang="en-US" sz="2400" u="sng" dirty="0" smtClean="0"/>
              <a:t>Wireless:</a:t>
            </a:r>
            <a:r>
              <a:rPr lang="en-US" sz="2400" dirty="0" smtClean="0"/>
              <a:t> Transfer info without electrical conductors or wires</a:t>
            </a:r>
          </a:p>
          <a:p>
            <a:pPr lvl="2"/>
            <a:r>
              <a:rPr lang="en-US" dirty="0" smtClean="0"/>
              <a:t>Advantages: Relatively fast installation, lower cost (savings in cable costs)</a:t>
            </a:r>
          </a:p>
          <a:p>
            <a:pPr lvl="2"/>
            <a:r>
              <a:rPr lang="en-US" dirty="0" smtClean="0"/>
              <a:t>Disadvantages: Security concerns, bandwidth capacity limitations </a:t>
            </a:r>
          </a:p>
          <a:p>
            <a:pPr lvl="2"/>
            <a:endParaRPr lang="en-US" u="sng" dirty="0"/>
          </a:p>
          <a:p>
            <a:pPr lvl="1"/>
            <a:r>
              <a:rPr lang="en-US" sz="2400" u="sng" dirty="0"/>
              <a:t>Optical Fiber:</a:t>
            </a:r>
            <a:r>
              <a:rPr lang="en-US" sz="2400" dirty="0"/>
              <a:t> </a:t>
            </a:r>
            <a:r>
              <a:rPr lang="en-US" sz="2400" dirty="0" smtClean="0"/>
              <a:t> Information transferred via optical fibers</a:t>
            </a:r>
          </a:p>
          <a:p>
            <a:pPr lvl="2"/>
            <a:r>
              <a:rPr lang="en-US" dirty="0" smtClean="0"/>
              <a:t>Advantages: High capacity, immunity to Electro Magnetic Interference/ Radio Frequency Interference</a:t>
            </a:r>
          </a:p>
          <a:p>
            <a:pPr lvl="2"/>
            <a:r>
              <a:rPr lang="en-US" dirty="0" smtClean="0"/>
              <a:t>Disadvantages: Higher cost</a:t>
            </a:r>
            <a:endParaRPr lang="en-US" dirty="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191846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534400" cy="4754563"/>
          </a:xfrm>
        </p:spPr>
        <p:txBody>
          <a:bodyPr>
            <a:normAutofit/>
          </a:bodyPr>
          <a:lstStyle/>
          <a:p>
            <a:r>
              <a:rPr lang="en-US" sz="2400" dirty="0"/>
              <a:t>Hybrid Network:</a:t>
            </a:r>
          </a:p>
          <a:p>
            <a:pPr lvl="1"/>
            <a:r>
              <a:rPr lang="en-US" sz="2400" dirty="0"/>
              <a:t>High speed communication core network (internet based VPN)</a:t>
            </a:r>
          </a:p>
          <a:p>
            <a:pPr lvl="1"/>
            <a:r>
              <a:rPr lang="en-US" sz="2400" dirty="0"/>
              <a:t>Connection of rural substations to the high speed communication network via other </a:t>
            </a:r>
            <a:r>
              <a:rPr lang="en-US" sz="2400" dirty="0" smtClean="0"/>
              <a:t>means</a:t>
            </a:r>
          </a:p>
          <a:p>
            <a:pPr lvl="2"/>
            <a:r>
              <a:rPr lang="en-US" dirty="0" smtClean="0"/>
              <a:t>Power Line </a:t>
            </a:r>
            <a:endParaRPr lang="en-US" dirty="0"/>
          </a:p>
          <a:p>
            <a:pPr lvl="2"/>
            <a:r>
              <a:rPr lang="en-US" dirty="0" smtClean="0"/>
              <a:t>Satellite </a:t>
            </a:r>
          </a:p>
          <a:p>
            <a:pPr lvl="2"/>
            <a:r>
              <a:rPr lang="en-US" dirty="0" smtClean="0"/>
              <a:t>Wireless </a:t>
            </a:r>
          </a:p>
          <a:p>
            <a:pPr lvl="2"/>
            <a:r>
              <a:rPr lang="en-US" dirty="0" smtClean="0"/>
              <a:t>Optical fiber</a:t>
            </a:r>
            <a:endParaRPr lang="en-US" dirty="0"/>
          </a:p>
          <a:p>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3048000"/>
            <a:ext cx="4876800" cy="3657600"/>
          </a:xfrm>
          <a:prstGeom prst="rect">
            <a:avLst/>
          </a:prstGeom>
        </p:spPr>
      </p:pic>
      <p:sp>
        <p:nvSpPr>
          <p:cNvPr id="6" name="Title 1"/>
          <p:cNvSpPr>
            <a:spLocks noGrp="1"/>
          </p:cNvSpPr>
          <p:nvPr>
            <p:ph type="title"/>
          </p:nvPr>
        </p:nvSpPr>
        <p:spPr>
          <a:xfrm>
            <a:off x="457200" y="0"/>
            <a:ext cx="8229600" cy="1143000"/>
          </a:xfrm>
        </p:spPr>
        <p:txBody>
          <a:bodyPr/>
          <a:lstStyle/>
          <a:p>
            <a:r>
              <a:rPr lang="en-US" dirty="0" smtClean="0"/>
              <a:t>Communication Networks [11]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39147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t>Functional diagram of SA system</a:t>
            </a:r>
            <a:endParaRPr lang="en-US" dirty="0"/>
          </a:p>
        </p:txBody>
      </p:sp>
      <p:grpSp>
        <p:nvGrpSpPr>
          <p:cNvPr id="9" name="Group 8"/>
          <p:cNvGrpSpPr/>
          <p:nvPr/>
        </p:nvGrpSpPr>
        <p:grpSpPr>
          <a:xfrm>
            <a:off x="1828800" y="889978"/>
            <a:ext cx="4876800" cy="5739422"/>
            <a:chOff x="1996126" y="813778"/>
            <a:chExt cx="4876800" cy="573942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3" name="Oval 2"/>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7" name="Oval 6"/>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8" name="Oval 7"/>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Autofit/>
          </a:bodyPr>
          <a:lstStyle/>
          <a:p>
            <a:pPr marL="0" indent="0">
              <a:buNone/>
            </a:pPr>
            <a:r>
              <a:rPr lang="en-US" sz="2400" u="sng" dirty="0" smtClean="0"/>
              <a:t>Includes:</a:t>
            </a:r>
          </a:p>
          <a:p>
            <a:r>
              <a:rPr lang="en-US" sz="2400" dirty="0" smtClean="0"/>
              <a:t>SCADA system</a:t>
            </a:r>
          </a:p>
          <a:p>
            <a:r>
              <a:rPr lang="en-US" sz="2400" dirty="0" smtClean="0"/>
              <a:t>Data Warehouse (Data Concentrator, SCADA interface, Router)</a:t>
            </a:r>
          </a:p>
          <a:p>
            <a:r>
              <a:rPr lang="en-US" sz="2400" dirty="0" smtClean="0"/>
              <a:t>Three </a:t>
            </a:r>
            <a:r>
              <a:rPr lang="en-US" sz="2400" dirty="0"/>
              <a:t>primary functional data paths:</a:t>
            </a:r>
          </a:p>
          <a:p>
            <a:pPr marL="914400" lvl="1" indent="-457200">
              <a:buFont typeface="+mj-lt"/>
              <a:buAutoNum type="arabicPeriod"/>
            </a:pPr>
            <a:r>
              <a:rPr lang="en-US" sz="2400" dirty="0"/>
              <a:t>Operational data (instantaneous values of power system analog and status points– volts, circuit breaker status, </a:t>
            </a:r>
            <a:r>
              <a:rPr lang="en-US" sz="2400" dirty="0" smtClean="0"/>
              <a:t>…etc. </a:t>
            </a:r>
            <a:r>
              <a:rPr lang="en-US" sz="2400" dirty="0"/>
              <a:t>) to SCADA </a:t>
            </a:r>
            <a:r>
              <a:rPr lang="en-US" sz="2400" dirty="0" smtClean="0"/>
              <a:t>system </a:t>
            </a:r>
          </a:p>
          <a:p>
            <a:pPr lvl="2"/>
            <a:r>
              <a:rPr lang="en-US" dirty="0" smtClean="0"/>
              <a:t>Allows utility’s dispatchers to monitor and control power system</a:t>
            </a:r>
            <a:endParaRPr lang="en-US" dirty="0"/>
          </a:p>
          <a:p>
            <a:pPr marL="914400" lvl="1" indent="-457200">
              <a:buFont typeface="+mj-lt"/>
              <a:buAutoNum type="arabicPeriod"/>
            </a:pPr>
            <a:r>
              <a:rPr lang="en-US" sz="2400" dirty="0"/>
              <a:t>Non-operational data(event summaries, records, </a:t>
            </a:r>
            <a:r>
              <a:rPr lang="en-US" sz="2400" dirty="0" smtClean="0"/>
              <a:t>…etc. </a:t>
            </a:r>
            <a:r>
              <a:rPr lang="en-US" sz="2400" dirty="0"/>
              <a:t>) to data </a:t>
            </a:r>
            <a:r>
              <a:rPr lang="en-US" sz="2400" dirty="0" smtClean="0"/>
              <a:t>warehouse</a:t>
            </a:r>
          </a:p>
          <a:p>
            <a:pPr lvl="2"/>
            <a:r>
              <a:rPr lang="en-US" dirty="0" smtClean="0"/>
              <a:t>Most challenging path due to characteristics and on-demand nature of data</a:t>
            </a:r>
            <a:endParaRPr lang="en-US" dirty="0"/>
          </a:p>
          <a:p>
            <a:pPr marL="914400" lvl="1" indent="-457200">
              <a:buFont typeface="+mj-lt"/>
              <a:buAutoNum type="arabicPeriod"/>
            </a:pPr>
            <a:r>
              <a:rPr lang="en-US" sz="2400" dirty="0"/>
              <a:t>Remote access to </a:t>
            </a:r>
            <a:r>
              <a:rPr lang="en-US" sz="2400" dirty="0" smtClean="0"/>
              <a:t>IED</a:t>
            </a: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SA functional architecture</a:t>
            </a:r>
            <a:endParaRPr lang="en-US" dirty="0"/>
          </a:p>
        </p:txBody>
      </p:sp>
      <p:sp>
        <p:nvSpPr>
          <p:cNvPr id="3" name="Content Placeholder 2"/>
          <p:cNvSpPr>
            <a:spLocks noGrp="1"/>
          </p:cNvSpPr>
          <p:nvPr>
            <p:ph idx="1"/>
          </p:nvPr>
        </p:nvSpPr>
        <p:spPr/>
        <p:txBody>
          <a:bodyPr>
            <a:normAutofit/>
          </a:bodyPr>
          <a:lstStyle/>
          <a:p>
            <a:pPr marL="0" indent="0">
              <a:buNone/>
            </a:pPr>
            <a:r>
              <a:rPr lang="en-US" sz="2400" u="sng" dirty="0"/>
              <a:t>New vs. existing </a:t>
            </a:r>
            <a:r>
              <a:rPr lang="en-US" sz="2400" u="sng" dirty="0" smtClean="0"/>
              <a:t>substations</a:t>
            </a:r>
          </a:p>
          <a:p>
            <a:pPr marL="0" indent="0">
              <a:buNone/>
            </a:pPr>
            <a:endParaRPr lang="en-US" sz="2400" u="sng" dirty="0" smtClean="0"/>
          </a:p>
          <a:p>
            <a:pPr lvl="1"/>
            <a:r>
              <a:rPr lang="en-US" sz="2400" dirty="0" smtClean="0"/>
              <a:t>New substation typically has many IEDs for many functions with digital two-way communications, and no conventional RTUs.</a:t>
            </a:r>
          </a:p>
          <a:p>
            <a:pPr lvl="1"/>
            <a:endParaRPr lang="en-US" sz="2400" dirty="0" smtClean="0"/>
          </a:p>
          <a:p>
            <a:pPr lvl="1"/>
            <a:r>
              <a:rPr lang="en-US" sz="2400" dirty="0" smtClean="0"/>
              <a:t>Existing substations with RTUs may:</a:t>
            </a:r>
          </a:p>
          <a:p>
            <a:pPr lvl="2"/>
            <a:r>
              <a:rPr lang="en-US" dirty="0" smtClean="0"/>
              <a:t>Integrate RTU with IEDs</a:t>
            </a:r>
          </a:p>
          <a:p>
            <a:pPr lvl="2"/>
            <a:r>
              <a:rPr lang="en-US" dirty="0" smtClean="0"/>
              <a:t>Integrate RTU as another IED</a:t>
            </a:r>
          </a:p>
          <a:p>
            <a:pPr lvl="2"/>
            <a:r>
              <a:rPr lang="en-US" dirty="0" smtClean="0"/>
              <a:t>Retire RTU and use IEDs and PLCs instead</a:t>
            </a:r>
            <a:endParaRPr lang="en-US" dirty="0"/>
          </a:p>
          <a:p>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882850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 Technical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System Responsibilities : </a:t>
            </a:r>
          </a:p>
          <a:p>
            <a:pPr lvl="1"/>
            <a:r>
              <a:rPr lang="en-US" dirty="0" smtClean="0"/>
              <a:t>The system must interface with all of the IEDs in the substation.</a:t>
            </a:r>
          </a:p>
          <a:p>
            <a:pPr lvl="1"/>
            <a:r>
              <a:rPr lang="en-US" dirty="0" smtClean="0"/>
              <a:t>The data from all the IEDs must be sent to the utility enterprise to populate the data warehouse or be sent to an appropriate location for storage of the substation data.</a:t>
            </a:r>
          </a:p>
          <a:p>
            <a:pPr lvl="1"/>
            <a:r>
              <a:rPr lang="en-US" dirty="0" smtClean="0"/>
              <a:t>The system must isolate supplier proprietary functionality by providing a generic interface to the IEDs.</a:t>
            </a:r>
          </a:p>
          <a:p>
            <a:pPr lvl="1"/>
            <a:r>
              <a:rPr lang="en-US" dirty="0" smtClean="0"/>
              <a:t>The system should be updated with a report-by-exception scheme, where status-point changes and analog-point changes are reported only when they exceed their significant dead band.</a:t>
            </a:r>
          </a:p>
          <a:p>
            <a:pPr lvl="1"/>
            <a:r>
              <a:rPr lang="en-US" dirty="0"/>
              <a:t>The types of data and control that the system will be expected to facilitate are dependent on the choice of IEDs and devices in the system. </a:t>
            </a:r>
          </a:p>
          <a:p>
            <a:pPr lvl="1"/>
            <a:r>
              <a:rPr lang="en-US" dirty="0"/>
              <a:t>This must be addressed on a substation-by-substation basis. The primary requirement is that the analog readings be obtained in a way that provides an accurate representation of their values .</a:t>
            </a:r>
            <a:r>
              <a:rPr lang="en-US" dirty="0" smtClean="0"/>
              <a:t/>
            </a:r>
            <a:br>
              <a:rPr lang="en-US" dirty="0" smtClean="0"/>
            </a:br>
            <a:r>
              <a:rPr lang="en-US" dirty="0" smtClean="0"/>
              <a:t/>
            </a:r>
            <a:br>
              <a:rPr lang="en-US" dirty="0" smtClean="0"/>
            </a:br>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host processor</a:t>
            </a:r>
          </a:p>
        </p:txBody>
      </p:sp>
      <p:sp>
        <p:nvSpPr>
          <p:cNvPr id="3" name="Content Placeholder 2"/>
          <p:cNvSpPr>
            <a:spLocks noGrp="1"/>
          </p:cNvSpPr>
          <p:nvPr>
            <p:ph idx="1"/>
          </p:nvPr>
        </p:nvSpPr>
        <p:spPr/>
        <p:txBody>
          <a:bodyPr>
            <a:normAutofit/>
          </a:bodyPr>
          <a:lstStyle/>
          <a:p>
            <a:r>
              <a:rPr lang="en-US" sz="2000" dirty="0" smtClean="0"/>
              <a:t>The substation host processor must be based on industry standards and strong networking ability, such as Ethernet, TCP/IP, UNIX, Windows 2000 or XP, Linux, etc.</a:t>
            </a:r>
          </a:p>
          <a:p>
            <a:endParaRPr lang="en-US" sz="2000" dirty="0" smtClean="0"/>
          </a:p>
          <a:p>
            <a:r>
              <a:rPr lang="en-US" sz="2000" dirty="0" smtClean="0"/>
              <a:t>It must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must be supported.</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must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a:t>
            </a:r>
            <a:r>
              <a:rPr lang="en-US" dirty="0"/>
              <a:t>Evolution of Substation </a:t>
            </a:r>
            <a:r>
              <a:rPr lang="en-US" dirty="0" smtClean="0"/>
              <a:t>Automation</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763446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Substation Communication</a:t>
            </a:r>
            <a:endParaRPr lang="en-US" sz="3200" dirty="0"/>
          </a:p>
        </p:txBody>
      </p:sp>
      <p:sp>
        <p:nvSpPr>
          <p:cNvPr id="3" name="Content Placeholder 2"/>
          <p:cNvSpPr>
            <a:spLocks noGrp="1"/>
          </p:cNvSpPr>
          <p:nvPr>
            <p:ph idx="1"/>
          </p:nvPr>
        </p:nvSpPr>
        <p:spPr>
          <a:xfrm>
            <a:off x="304800" y="990600"/>
            <a:ext cx="8839200" cy="1371600"/>
          </a:xfrm>
        </p:spPr>
        <p:txBody>
          <a:bodyPr>
            <a:normAutofit/>
          </a:bodyPr>
          <a:lstStyle/>
          <a:p>
            <a:pPr algn="just">
              <a:buNone/>
            </a:pPr>
            <a:r>
              <a:rPr lang="en-US" sz="2400" u="sng" dirty="0" smtClean="0"/>
              <a:t>Supervisory Control and Data Acquisition (SCADA)</a:t>
            </a:r>
          </a:p>
          <a:p>
            <a:pPr algn="just"/>
            <a:r>
              <a:rPr lang="en-US" sz="2400" dirty="0" smtClean="0"/>
              <a:t>Centralized system controlling and monitoring a process (can be industrial, infrastructure, facility-based)</a:t>
            </a:r>
          </a:p>
          <a:p>
            <a:pPr algn="just">
              <a:buNone/>
            </a:pPr>
            <a:endParaRPr lang="en-US" sz="2400" u="sng" dirty="0"/>
          </a:p>
        </p:txBody>
      </p:sp>
      <p:pic>
        <p:nvPicPr>
          <p:cNvPr id="2050" name="Picture 2"/>
          <p:cNvPicPr>
            <a:picLocks noChangeAspect="1" noChangeArrowheads="1"/>
          </p:cNvPicPr>
          <p:nvPr/>
        </p:nvPicPr>
        <p:blipFill>
          <a:blip r:embed="rId2" cstate="print"/>
          <a:srcRect/>
          <a:stretch>
            <a:fillRect/>
          </a:stretch>
        </p:blipFill>
        <p:spPr bwMode="auto">
          <a:xfrm>
            <a:off x="381000" y="2514600"/>
            <a:ext cx="8134350" cy="3810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Components of SCADA system</a:t>
            </a:r>
            <a:endParaRPr lang="en-US" sz="3200" dirty="0"/>
          </a:p>
        </p:txBody>
      </p:sp>
      <p:sp>
        <p:nvSpPr>
          <p:cNvPr id="3" name="Content Placeholder 2"/>
          <p:cNvSpPr>
            <a:spLocks noGrp="1"/>
          </p:cNvSpPr>
          <p:nvPr>
            <p:ph idx="1"/>
          </p:nvPr>
        </p:nvSpPr>
        <p:spPr/>
        <p:txBody>
          <a:bodyPr>
            <a:noAutofit/>
          </a:bodyPr>
          <a:lstStyle/>
          <a:p>
            <a:r>
              <a:rPr lang="en-US" sz="2000" u="sng" dirty="0" smtClean="0"/>
              <a:t>Human-Machine Interface (HMI)</a:t>
            </a:r>
          </a:p>
          <a:p>
            <a:pPr lvl="1"/>
            <a:r>
              <a:rPr lang="en-US" dirty="0" smtClean="0"/>
              <a:t>Presents to human operator all the processed data, allowing operator to monitor and control the processes.</a:t>
            </a:r>
          </a:p>
          <a:p>
            <a:r>
              <a:rPr lang="en-US" sz="2000" u="sng" dirty="0" smtClean="0"/>
              <a:t>Supervisory System</a:t>
            </a:r>
            <a:r>
              <a:rPr lang="en-US" sz="2000" dirty="0" smtClean="0"/>
              <a:t> </a:t>
            </a:r>
          </a:p>
          <a:p>
            <a:pPr lvl="1"/>
            <a:r>
              <a:rPr lang="en-US" dirty="0"/>
              <a:t>A</a:t>
            </a:r>
            <a:r>
              <a:rPr lang="en-US" dirty="0" smtClean="0"/>
              <a:t>cquires required data about a process and sending to the process control commands. </a:t>
            </a:r>
          </a:p>
          <a:p>
            <a:r>
              <a:rPr lang="en-US" sz="2000" u="sng" dirty="0" smtClean="0"/>
              <a:t>Remote Terminal Units (RTUs)</a:t>
            </a:r>
          </a:p>
          <a:p>
            <a:pPr lvl="1"/>
            <a:r>
              <a:rPr lang="en-US" dirty="0" smtClean="0"/>
              <a:t>Connect to sensors of process, help convert sensor signals to digital data</a:t>
            </a:r>
          </a:p>
          <a:p>
            <a:r>
              <a:rPr lang="en-US" sz="2000" u="sng" dirty="0" smtClean="0"/>
              <a:t>Programmable Logic Controller (PLCs)</a:t>
            </a:r>
          </a:p>
          <a:p>
            <a:pPr lvl="1"/>
            <a:r>
              <a:rPr lang="en-US" dirty="0" smtClean="0"/>
              <a:t>Used like field devices, versatile, configurable, economical, flexible</a:t>
            </a:r>
          </a:p>
          <a:p>
            <a:r>
              <a:rPr lang="en-US" sz="2000" u="sng" dirty="0" smtClean="0"/>
              <a:t>Communication infrastructure</a:t>
            </a:r>
            <a:endParaRPr lang="en-US" sz="2000" dirty="0"/>
          </a:p>
          <a:p>
            <a:pPr lvl="1"/>
            <a:r>
              <a:rPr lang="en-US" dirty="0" smtClean="0"/>
              <a:t>Connects RTUs to supervisory system.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Transport 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897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ARDIS (Advanced Radio Data Information Service)</a:t>
            </a:r>
          </a:p>
        </p:txBody>
      </p:sp>
      <p:sp>
        <p:nvSpPr>
          <p:cNvPr id="3" name="Content Placeholder 2"/>
          <p:cNvSpPr>
            <a:spLocks noGrp="1"/>
          </p:cNvSpPr>
          <p:nvPr>
            <p:ph idx="1"/>
          </p:nvPr>
        </p:nvSpPr>
        <p:spPr/>
        <p:txBody>
          <a:bodyPr>
            <a:normAutofit/>
          </a:bodyPr>
          <a:lstStyle/>
          <a:p>
            <a:pPr marL="227013" lvl="1" indent="-227013"/>
            <a:r>
              <a:rPr lang="en-US" sz="2200" dirty="0" smtClean="0"/>
              <a:t>Originally developed jointly by Motorola and IBM in early 1980’s.</a:t>
            </a:r>
          </a:p>
          <a:p>
            <a:pPr marL="227013" lvl="1" indent="-227013"/>
            <a:r>
              <a:rPr lang="en-US" sz="2200" dirty="0" smtClean="0"/>
              <a:t>ARDIS is optimized for short message applications that are relatively insensitive to the transmission delay.</a:t>
            </a:r>
          </a:p>
          <a:p>
            <a:pPr marL="227013" lvl="1" indent="-227013"/>
            <a:r>
              <a:rPr lang="en-US" sz="2200" dirty="0" smtClean="0"/>
              <a:t>ARDIS uses connection oriented protocols well suited for host/terminal applications.</a:t>
            </a:r>
          </a:p>
          <a:p>
            <a:pPr marL="227013" lvl="1" indent="-227013"/>
            <a:r>
              <a:rPr lang="en-US" sz="2200" dirty="0" smtClean="0"/>
              <a:t>As a radio based service, ARDIS can be expected to be immune to most of the Electromagnetic Compatibility (EMC) issues associated with substations.</a:t>
            </a:r>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Plain Old Telephone Service (POTS)</a:t>
            </a:r>
          </a:p>
        </p:txBody>
      </p:sp>
      <p:sp>
        <p:nvSpPr>
          <p:cNvPr id="3" name="Content Placeholder 2"/>
          <p:cNvSpPr>
            <a:spLocks noGrp="1"/>
          </p:cNvSpPr>
          <p:nvPr>
            <p:ph idx="1"/>
          </p:nvPr>
        </p:nvSpPr>
        <p:spPr/>
        <p:txBody>
          <a:bodyPr>
            <a:normAutofit/>
          </a:bodyPr>
          <a:lstStyle/>
          <a:p>
            <a:r>
              <a:rPr lang="en-US" sz="2200" dirty="0" smtClean="0"/>
              <a:t>Standard 2-wire analog telephone lines known as plain old telephone service (POTS) in the telecommunication industry.</a:t>
            </a:r>
          </a:p>
          <a:p>
            <a:r>
              <a:rPr lang="en-US" sz="2200" dirty="0" smtClean="0"/>
              <a:t>Probably the most economical way to communicate with remote locations in situations where only occasional data transfer is required.</a:t>
            </a:r>
          </a:p>
          <a:p>
            <a:r>
              <a:rPr lang="en-US" sz="2200" dirty="0" smtClean="0"/>
              <a:t>Installation of dial-up modem is very straight forward and plenty of off-the shelf components are available giving users plenty of options.</a:t>
            </a:r>
          </a:p>
          <a:p>
            <a:r>
              <a:rPr lang="en-US" sz="2200" dirty="0" smtClean="0"/>
              <a:t>Not suitable for transferring large amounts of data since the data rates for modems are limited to 33kbps and below.</a:t>
            </a:r>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Cellular Digital Packet Data (CDPD)</a:t>
            </a:r>
          </a:p>
        </p:txBody>
      </p:sp>
      <p:sp>
        <p:nvSpPr>
          <p:cNvPr id="3" name="Content Placeholder 2"/>
          <p:cNvSpPr>
            <a:spLocks noGrp="1"/>
          </p:cNvSpPr>
          <p:nvPr>
            <p:ph idx="1"/>
          </p:nvPr>
        </p:nvSpPr>
        <p:spPr/>
        <p:txBody>
          <a:bodyPr>
            <a:normAutofit lnSpcReduction="10000"/>
          </a:bodyPr>
          <a:lstStyle/>
          <a:p>
            <a:r>
              <a:rPr lang="en-US" sz="2400" dirty="0" smtClean="0"/>
              <a:t>In addition to regular wireless telephone service, some cellular service providers offer a service known as CDPD. </a:t>
            </a:r>
          </a:p>
          <a:p>
            <a:r>
              <a:rPr lang="en-US" sz="2400" dirty="0" smtClean="0"/>
              <a:t>CDPD is internet based technology (TCP/IP) that allows the transmission of data on idle cellular channels.</a:t>
            </a:r>
          </a:p>
          <a:p>
            <a:r>
              <a:rPr lang="en-US" sz="2400" dirty="0" smtClean="0"/>
              <a:t>Requires the use of special CDPD radios.</a:t>
            </a:r>
          </a:p>
          <a:p>
            <a:r>
              <a:rPr lang="en-US" sz="2400" dirty="0" smtClean="0"/>
              <a:t>The service is best suited for applications that send bursts of data on an occasional basis, as it is priced on a per-kilobyte basis.</a:t>
            </a:r>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Telephone Lines : leased and dial-up</a:t>
            </a:r>
          </a:p>
        </p:txBody>
      </p:sp>
      <p:sp>
        <p:nvSpPr>
          <p:cNvPr id="3" name="Content Placeholder 2"/>
          <p:cNvSpPr>
            <a:spLocks noGrp="1"/>
          </p:cNvSpPr>
          <p:nvPr>
            <p:ph idx="1"/>
          </p:nvPr>
        </p:nvSpPr>
        <p:spPr/>
        <p:txBody>
          <a:bodyPr>
            <a:normAutofit lnSpcReduction="10000"/>
          </a:bodyPr>
          <a:lstStyle/>
          <a:p>
            <a:r>
              <a:rPr lang="en-US" sz="2600" dirty="0" smtClean="0"/>
              <a:t>Useful where POTS line is acceptable but continuous access to the substation is desired.</a:t>
            </a:r>
          </a:p>
          <a:p>
            <a:r>
              <a:rPr lang="en-US" sz="2600" dirty="0" smtClean="0"/>
              <a:t>Dedicated lines or leased or private voice –grade lines with standard 3-kHz voice bandwidth can be provided by telephone company.</a:t>
            </a:r>
          </a:p>
          <a:p>
            <a:r>
              <a:rPr lang="en-US" sz="2600" dirty="0" smtClean="0"/>
              <a:t>There are some security issues for all telephone circuits that they can be easily tapped in an obtrusive manner which makes them vulnerable to security attacks.</a:t>
            </a:r>
          </a:p>
          <a:p>
            <a:r>
              <a:rPr lang="en-US" sz="2600" dirty="0" smtClean="0"/>
              <a:t>Some security measures could be enabling sign-on passwords with dial-back modem or physical layer encryption.</a:t>
            </a:r>
          </a:p>
          <a:p>
            <a:endParaRPr lang="en-US" dirty="0" smtClean="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Voltage </a:t>
            </a:r>
            <a:r>
              <a:rPr lang="en-US" sz="2000" dirty="0" smtClean="0">
                <a:cs typeface="Times New Roman" pitchFamily="18" charset="0"/>
              </a:rPr>
              <a:t>is stepped </a:t>
            </a:r>
            <a:r>
              <a:rPr lang="en-US" sz="2000" dirty="0">
                <a:cs typeface="Times New Roman" pitchFamily="18" charset="0"/>
              </a:rPr>
              <a:t>up from generation levels (3.3,6.6,11,33kv) to </a:t>
            </a:r>
            <a:r>
              <a:rPr lang="en-US" sz="2000" dirty="0" smtClean="0">
                <a:cs typeface="Times New Roman" pitchFamily="18" charset="0"/>
              </a:rPr>
              <a:t>over 39kv </a:t>
            </a:r>
            <a:r>
              <a:rPr lang="en-US" sz="2000" dirty="0">
                <a:cs typeface="Times New Roman" pitchFamily="18" charset="0"/>
              </a:rPr>
              <a:t>so that </a:t>
            </a:r>
            <a:r>
              <a:rPr lang="en-US" sz="2000" dirty="0" smtClean="0">
                <a:cs typeface="Times New Roman" pitchFamily="18" charset="0"/>
              </a:rPr>
              <a:t>larger amounts </a:t>
            </a:r>
            <a:r>
              <a:rPr lang="en-US" sz="2000" dirty="0">
                <a:cs typeface="Times New Roman" pitchFamily="18" charset="0"/>
              </a:rPr>
              <a:t>of power can be transmitted over large </a:t>
            </a:r>
            <a:r>
              <a:rPr lang="en-US" sz="2000" dirty="0" smtClean="0">
                <a:cs typeface="Times New Roman" pitchFamily="18" charset="0"/>
              </a:rPr>
              <a:t>distances</a:t>
            </a:r>
          </a:p>
          <a:p>
            <a:r>
              <a:rPr lang="en-US" sz="2000" dirty="0" smtClean="0">
                <a:cs typeface="Times New Roman" pitchFamily="18" charset="0"/>
              </a:rPr>
              <a:t>Transmitting at high voltage and lower current minimizes power losses over the distance</a:t>
            </a:r>
          </a:p>
          <a:p>
            <a:r>
              <a:rPr lang="en-US" sz="2000" dirty="0" smtClean="0">
                <a:cs typeface="Times New Roman" pitchFamily="18" charset="0"/>
              </a:rPr>
              <a:t>Commonly used transmission voltages are 69kv and 138kv, but there are also 44kv, 115kv, 161kv, 169kv, 230kv, and on large systems 345kv and 500kv. [13]</a:t>
            </a:r>
            <a:endParaRPr lang="en-US" sz="2000" dirty="0">
              <a:cs typeface="Times New Roman" pitchFamily="18" charset="0"/>
            </a:endParaRPr>
          </a:p>
          <a:p>
            <a:endParaRPr lang="en-US" sz="2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82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Private Microwave Radio</a:t>
            </a:r>
          </a:p>
        </p:txBody>
      </p:sp>
      <p:sp>
        <p:nvSpPr>
          <p:cNvPr id="3" name="Content Placeholder 2"/>
          <p:cNvSpPr>
            <a:spLocks noGrp="1"/>
          </p:cNvSpPr>
          <p:nvPr>
            <p:ph idx="1"/>
          </p:nvPr>
        </p:nvSpPr>
        <p:spPr/>
        <p:txBody>
          <a:bodyPr>
            <a:normAutofit/>
          </a:bodyPr>
          <a:lstStyle/>
          <a:p>
            <a:r>
              <a:rPr lang="en-US" sz="2400" dirty="0" smtClean="0"/>
              <a:t>Many utilities have built their own networks by utilizing high-capacity microwave radio systems. These systems are owned and operated by the utilities </a:t>
            </a:r>
          </a:p>
          <a:p>
            <a:r>
              <a:rPr lang="en-US" sz="2400" dirty="0" smtClean="0"/>
              <a:t>Depending on the radio type, can transmit data anywhere from 1.5 Mbps (24 voice channels) to hundreds of Mbps (thousands of voice channels).</a:t>
            </a:r>
          </a:p>
          <a:p>
            <a:r>
              <a:rPr lang="en-US" sz="2400" dirty="0" smtClean="0"/>
              <a:t>The cost of ownership of a microwave system, however, can be quite high.</a:t>
            </a:r>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Multiple Address Systems (MAS) </a:t>
            </a:r>
          </a:p>
        </p:txBody>
      </p:sp>
      <p:sp>
        <p:nvSpPr>
          <p:cNvPr id="3" name="Content Placeholder 2"/>
          <p:cNvSpPr>
            <a:spLocks noGrp="1"/>
          </p:cNvSpPr>
          <p:nvPr>
            <p:ph idx="1"/>
          </p:nvPr>
        </p:nvSpPr>
        <p:spPr/>
        <p:txBody>
          <a:bodyPr>
            <a:normAutofit fontScale="92500"/>
          </a:bodyPr>
          <a:lstStyle/>
          <a:p>
            <a:r>
              <a:rPr lang="en-US" sz="2600" dirty="0" smtClean="0"/>
              <a:t>Multiple Address Systems (MAS) are 900 MHz radio systems designed for SCADA applications.</a:t>
            </a:r>
          </a:p>
          <a:p>
            <a:r>
              <a:rPr lang="en-US" sz="2600" dirty="0" smtClean="0"/>
              <a:t>They operate in a point-to-multipoint mode where a “master” radio station polls “slave” radios located at the substations.</a:t>
            </a:r>
          </a:p>
          <a:p>
            <a:r>
              <a:rPr lang="en-US" sz="2600" dirty="0" smtClean="0"/>
              <a:t>MAS stations typically operate at 9.6 kbps and do not require twisted pair circuits in the substation.</a:t>
            </a:r>
          </a:p>
          <a:p>
            <a:r>
              <a:rPr lang="en-US" sz="2600" dirty="0" smtClean="0"/>
              <a:t>Slow MAS speed limits the number of polls the performed per minute, meaning utility must limit the number of substations its serving with a single MAS.</a:t>
            </a:r>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Very Small Aperture Terminal </a:t>
            </a:r>
            <a:r>
              <a:rPr lang="en-US" u="sng" dirty="0" smtClean="0"/>
              <a:t>Satellite (</a:t>
            </a:r>
            <a:r>
              <a:rPr lang="en-US" u="sng" dirty="0"/>
              <a:t>VSAT</a:t>
            </a:r>
            <a:r>
              <a:rPr lang="en-US" u="sng" dirty="0" smtClean="0"/>
              <a:t>)</a:t>
            </a:r>
            <a:endParaRPr lang="en-US" u="sng" dirty="0"/>
          </a:p>
        </p:txBody>
      </p:sp>
      <p:sp>
        <p:nvSpPr>
          <p:cNvPr id="3" name="Content Placeholder 2"/>
          <p:cNvSpPr>
            <a:spLocks noGrp="1"/>
          </p:cNvSpPr>
          <p:nvPr>
            <p:ph idx="1"/>
          </p:nvPr>
        </p:nvSpPr>
        <p:spPr/>
        <p:txBody>
          <a:bodyPr>
            <a:normAutofit/>
          </a:bodyPr>
          <a:lstStyle/>
          <a:p>
            <a:r>
              <a:rPr lang="en-US" sz="2400" dirty="0" smtClean="0"/>
              <a:t>VSAT services are specifically tailored towards SCADA applications.</a:t>
            </a:r>
          </a:p>
          <a:p>
            <a:r>
              <a:rPr lang="en-US" sz="2400" dirty="0" smtClean="0"/>
              <a:t>These services utilize a dish approximately 18-24 inches in diameter and are offered by service providers who handle issues such as collection of data and leasing of satellite time.</a:t>
            </a:r>
          </a:p>
          <a:p>
            <a:r>
              <a:rPr lang="en-US" sz="2400" dirty="0" smtClean="0"/>
              <a:t>VSAT systems are especially suited for remote locations that would require expensive leased lies or are otherwise unreachable.</a:t>
            </a:r>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Land-Mobile Two-Way Radio</a:t>
            </a:r>
          </a:p>
        </p:txBody>
      </p:sp>
      <p:sp>
        <p:nvSpPr>
          <p:cNvPr id="3" name="Content Placeholder 2"/>
          <p:cNvSpPr>
            <a:spLocks noGrp="1"/>
          </p:cNvSpPr>
          <p:nvPr>
            <p:ph idx="1"/>
          </p:nvPr>
        </p:nvSpPr>
        <p:spPr/>
        <p:txBody>
          <a:bodyPr>
            <a:normAutofit fontScale="92500"/>
          </a:bodyPr>
          <a:lstStyle/>
          <a:p>
            <a:r>
              <a:rPr lang="en-US" dirty="0" smtClean="0"/>
              <a:t>For applications that transmit small amounts of data, traditional two-way radio systems may be able to support communication.</a:t>
            </a:r>
          </a:p>
          <a:p>
            <a:r>
              <a:rPr lang="en-US" dirty="0" smtClean="0"/>
              <a:t>Applications suited for two-way radio include report-by-exception alarms (i.e., simple contact closures) or simple telemetry such as the report of a river level every minute or two.</a:t>
            </a:r>
          </a:p>
          <a:p>
            <a:r>
              <a:rPr lang="en-US" dirty="0" smtClean="0"/>
              <a:t>The biggest drawback to two-way radio is probably its relatively low speed and short range.</a:t>
            </a:r>
          </a:p>
          <a:p>
            <a:r>
              <a:rPr lang="en-US" dirty="0" smtClean="0"/>
              <a:t>Data rates are usually 9.6 kbps or less, although some dedicated links can run as fast as 19.2 kbps.</a:t>
            </a:r>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Optical Fiber</a:t>
            </a:r>
          </a:p>
        </p:txBody>
      </p:sp>
      <p:sp>
        <p:nvSpPr>
          <p:cNvPr id="3" name="Content Placeholder 2"/>
          <p:cNvSpPr>
            <a:spLocks noGrp="1"/>
          </p:cNvSpPr>
          <p:nvPr>
            <p:ph idx="1"/>
          </p:nvPr>
        </p:nvSpPr>
        <p:spPr/>
        <p:txBody>
          <a:bodyPr>
            <a:normAutofit fontScale="92500" lnSpcReduction="20000"/>
          </a:bodyPr>
          <a:lstStyle/>
          <a:p>
            <a:r>
              <a:rPr lang="en-US" dirty="0" smtClean="0"/>
              <a:t>The most versatile technology of substation communication.</a:t>
            </a:r>
          </a:p>
          <a:p>
            <a:r>
              <a:rPr lang="en-US" dirty="0" smtClean="0"/>
              <a:t>Optical fiber have the capability of operating at extremely high data rates. </a:t>
            </a:r>
          </a:p>
          <a:p>
            <a:r>
              <a:rPr lang="en-US" dirty="0" smtClean="0"/>
              <a:t>A wide variety of applications (not only telecommunications but also protective relaying and measurement systems) have been adapted to work over optical media.</a:t>
            </a:r>
          </a:p>
          <a:p>
            <a:r>
              <a:rPr lang="en-US" dirty="0" smtClean="0"/>
              <a:t>Optical Fiber does not conduct electricity and hence its very safe from GPR perspective.</a:t>
            </a:r>
          </a:p>
          <a:p>
            <a:r>
              <a:rPr lang="en-US" dirty="0" smtClean="0"/>
              <a:t>Fiber optic systems can be obtained that can transfer data anywhere from 1.5 Mbps (24 voice channels) to almost 10 </a:t>
            </a:r>
            <a:r>
              <a:rPr lang="en-US" dirty="0" err="1" smtClean="0"/>
              <a:t>Gbps</a:t>
            </a:r>
            <a:r>
              <a:rPr lang="en-US" dirty="0" smtClean="0"/>
              <a:t> (well over 100,000 voice channels).</a:t>
            </a:r>
          </a:p>
          <a:p>
            <a:r>
              <a:rPr lang="en-US" dirty="0" smtClean="0"/>
              <a:t>The fiber optic cable itself is quite expensive to install but the enormous capacity makes it possible for utilities to share capacity with outside parties, which helps recover the cost of installation.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Power-Line Carrier (PLC)</a:t>
            </a:r>
          </a:p>
        </p:txBody>
      </p:sp>
      <p:sp>
        <p:nvSpPr>
          <p:cNvPr id="3" name="Content Placeholder 2"/>
          <p:cNvSpPr>
            <a:spLocks noGrp="1"/>
          </p:cNvSpPr>
          <p:nvPr>
            <p:ph idx="1"/>
          </p:nvPr>
        </p:nvSpPr>
        <p:spPr/>
        <p:txBody>
          <a:bodyPr>
            <a:normAutofit/>
          </a:bodyPr>
          <a:lstStyle/>
          <a:p>
            <a:r>
              <a:rPr lang="en-US" sz="2200" dirty="0" smtClean="0"/>
              <a:t>PLC systems operating on narrow channels between 30 and 500kHz are frequently used for high-voltage line protective relaying applications.</a:t>
            </a:r>
          </a:p>
          <a:p>
            <a:r>
              <a:rPr lang="en-US" sz="2200" dirty="0" smtClean="0"/>
              <a:t>Typically one station sends a signal to trip a relay in another station by using simple one-bit messages using either amplitude or frequency shift keying.</a:t>
            </a:r>
          </a:p>
          <a:p>
            <a:r>
              <a:rPr lang="en-US" sz="2200" dirty="0" smtClean="0"/>
              <a:t>Some PLC systems have also been developed for specialized distribution feeder applications such as remote meter reading and distribution automation.</a:t>
            </a:r>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telephone 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7" name="Text Placeholder 6"/>
          <p:cNvSpPr>
            <a:spLocks noGrp="1"/>
          </p:cNvSpPr>
          <p:nvPr>
            <p:ph type="body" idx="1"/>
          </p:nvPr>
        </p:nvSpPr>
        <p:spPr/>
        <p:txBody>
          <a:bodyPr/>
          <a:lstStyle/>
          <a:p>
            <a:r>
              <a:rPr lang="en-US" dirty="0" smtClean="0"/>
              <a:t>Protocols</a:t>
            </a:r>
            <a:endParaRPr lang="en-US" dirty="0"/>
          </a:p>
        </p:txBody>
      </p:sp>
      <p:sp>
        <p:nvSpPr>
          <p:cNvPr id="8" name="Content Placeholder 7"/>
          <p:cNvSpPr>
            <a:spLocks noGrp="1"/>
          </p:cNvSpPr>
          <p:nvPr>
            <p:ph sz="half" idx="2"/>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sp>
        <p:nvSpPr>
          <p:cNvPr id="28" name="Text Placeholder 27"/>
          <p:cNvSpPr>
            <a:spLocks noGrp="1"/>
          </p:cNvSpPr>
          <p:nvPr>
            <p:ph type="body" sz="quarter" idx="3"/>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205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2422401"/>
            <a:ext cx="4041775" cy="345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400" dirty="0" smtClean="0"/>
              <a:t> </a:t>
            </a:r>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Harris. Based 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Application dominant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200" dirty="0" smtClean="0"/>
              <a:t>Application dominant in 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two or more 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9764" y="1563510"/>
            <a:ext cx="714447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This protocol arose from the need for common communication across the utility enterprise.</a:t>
            </a:r>
          </a:p>
          <a:p>
            <a:pPr marL="174625" lvl="1" indent="-174625" algn="just"/>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specification(MMS: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TASE.2 (ICCP)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lnSpcReduction="10000"/>
          </a:bodyPr>
          <a:lstStyle/>
          <a:p>
            <a:pPr algn="just"/>
            <a:r>
              <a:rPr lang="en-US" dirty="0" smtClean="0"/>
              <a:t>IEC 61850 is a superset of UCA 2.0, i.e., it contains almost all the UCA 2.0 specification and many other additional features.</a:t>
            </a:r>
          </a:p>
          <a:p>
            <a:pPr algn="just"/>
            <a:r>
              <a:rPr lang="en-US" dirty="0" smtClean="0"/>
              <a:t>IEC 61850 will provide interoperability between the IEDs for protection, control,  monitoring, and automation in substations.</a:t>
            </a:r>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t>Instead of dividing data into I/O types likes digital input data, analog input data, etc as is the case with DNP 3.0 , IEC 61850 divides the data into logical groupings such as protection data, switchgear data (shown in picture above)</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Standards	</a:t>
            </a:r>
            <a:endParaRPr lang="en-US" dirty="0"/>
          </a:p>
        </p:txBody>
      </p:sp>
      <p:sp>
        <p:nvSpPr>
          <p:cNvPr id="3" name="Content Placeholder 2"/>
          <p:cNvSpPr>
            <a:spLocks noGrp="1"/>
          </p:cNvSpPr>
          <p:nvPr>
            <p:ph idx="1"/>
          </p:nvPr>
        </p:nvSpPr>
        <p:spPr/>
        <p:txBody>
          <a:bodyPr>
            <a:normAutofit/>
          </a:bodyPr>
          <a:lstStyle/>
          <a:p>
            <a:r>
              <a:rPr lang="en-US" dirty="0" smtClean="0"/>
              <a:t>IEEE 802.x Networking Standards</a:t>
            </a:r>
          </a:p>
          <a:p>
            <a:r>
              <a:rPr lang="en-US" dirty="0" smtClean="0"/>
              <a:t>IEEE Electromagnetic Interference (EMI) Standards</a:t>
            </a:r>
          </a:p>
          <a:p>
            <a:r>
              <a:rPr lang="en-US" dirty="0" smtClean="0"/>
              <a:t>IEC 870-5 Standards</a:t>
            </a:r>
          </a:p>
          <a:p>
            <a:r>
              <a:rPr lang="en-US" dirty="0" smtClean="0"/>
              <a:t>DNP3 specifications</a:t>
            </a:r>
          </a:p>
          <a:p>
            <a:r>
              <a:rPr lang="en-US" dirty="0" smtClean="0"/>
              <a:t>IEC 870-6 TASE.2 (UCA/ICCP) Standards</a:t>
            </a:r>
          </a:p>
          <a:p>
            <a:r>
              <a:rPr lang="en-US" dirty="0" smtClean="0"/>
              <a:t>IEC 61850/UCA Standards</a:t>
            </a:r>
          </a:p>
          <a:p>
            <a:r>
              <a:rPr lang="en-US" dirty="0" smtClean="0"/>
              <a:t>ISO Reference Models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SA and Cyber Security</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5626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rmAutofit/>
          </a:bodyPr>
          <a:lstStyle/>
          <a:p>
            <a:r>
              <a:rPr lang="en-US" dirty="0" smtClean="0"/>
              <a:t>Cyber Security: Security from threats conveyed by computer or computer terminals, also the protection of other physical assets from modification or damage from accidental or malicious misuse of computer based control facilities.</a:t>
            </a:r>
          </a:p>
          <a:p>
            <a:endParaRPr lang="en-US" dirty="0" smtClean="0"/>
          </a:p>
          <a:p>
            <a:r>
              <a:rPr lang="en-US" dirty="0" smtClean="0"/>
              <a:t>Default password: A password is a sequence of characters that one must input to gain access to a file, application or computer system.</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lstStyle/>
          <a:p>
            <a:r>
              <a:rPr lang="en-US" dirty="0" smtClean="0"/>
              <a:t>DNP3: Distributed networks protocol, a non-proprietary communications protocol designed to optimize the transmission of data acquisition information and control commands from one computer to another.</a:t>
            </a:r>
          </a:p>
          <a:p>
            <a:endParaRPr lang="en-US" dirty="0" smtClean="0"/>
          </a:p>
          <a:p>
            <a:r>
              <a:rPr lang="en-US" dirty="0" smtClean="0"/>
              <a:t>Firewall: A device that implements security policies to keep a network safe from unwanted data traffic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427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Cyber Security Terminology (Contd..)</a:t>
            </a:r>
            <a:endParaRPr lang="en-US" dirty="0"/>
          </a:p>
        </p:txBody>
      </p:sp>
      <p:sp>
        <p:nvSpPr>
          <p:cNvPr id="3" name="Content Placeholder 2"/>
          <p:cNvSpPr>
            <a:spLocks noGrp="1"/>
          </p:cNvSpPr>
          <p:nvPr>
            <p:ph idx="1"/>
          </p:nvPr>
        </p:nvSpPr>
        <p:spPr/>
        <p:txBody>
          <a:bodyPr>
            <a:normAutofit lnSpcReduction="10000"/>
          </a:bodyPr>
          <a:lstStyle/>
          <a:p>
            <a:r>
              <a:rPr lang="en-US" dirty="0" smtClean="0"/>
              <a:t>Protocol: A formal set of conventions governing the relative timing of message exchange between two communication terminals.</a:t>
            </a:r>
          </a:p>
          <a:p>
            <a:r>
              <a:rPr lang="en-US" dirty="0" smtClean="0"/>
              <a:t>RTU: Remote terminal unit, the entire complement of devices, functional modules, and assemblies that are electrically interconnected to effect the remote station supervisory functions. The equipment includes the interface with the communication channel but does not include the interconnecting channel.</a:t>
            </a:r>
          </a:p>
          <a:p>
            <a:r>
              <a:rPr lang="en-US" dirty="0" smtClean="0"/>
              <a:t>Remote access: Access to the control system or IED by a user whose operation terminal is not directly connected to the control system or IED. </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r>
              <a:rPr lang="en-US" sz="2000" dirty="0" smtClean="0"/>
              <a:t>Open Protocols: The communication protocols most frequently used in substations are very well known.</a:t>
            </a:r>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2531476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800" dirty="0">
                <a:cs typeface="Times New Roman" pitchFamily="18" charset="0"/>
              </a:rPr>
              <a:t>Main purpose is to step down the voltage from transmission levels to levels appropriate for local distribution. </a:t>
            </a:r>
          </a:p>
          <a:p>
            <a:pPr algn="just"/>
            <a:endParaRPr lang="en-US" sz="1000" dirty="0" smtClean="0">
              <a:cs typeface="Times New Roman" pitchFamily="18" charset="0"/>
            </a:endParaRPr>
          </a:p>
          <a:p>
            <a:pPr algn="just"/>
            <a:r>
              <a:rPr lang="en-US" sz="1800" dirty="0" smtClean="0">
                <a:cs typeface="Times New Roman" pitchFamily="18" charset="0"/>
              </a:rPr>
              <a:t>May </a:t>
            </a:r>
            <a:r>
              <a:rPr lang="en-US" sz="1800" dirty="0">
                <a:cs typeface="Times New Roman" pitchFamily="18" charset="0"/>
              </a:rPr>
              <a:t>also isolate faults and/or regulate voltage.</a:t>
            </a:r>
          </a:p>
          <a:p>
            <a:pPr algn="just"/>
            <a:endParaRPr lang="en-US" sz="1000" dirty="0" smtClean="0">
              <a:cs typeface="Times New Roman" pitchFamily="18" charset="0"/>
            </a:endParaRPr>
          </a:p>
          <a:p>
            <a:pPr algn="just"/>
            <a:r>
              <a:rPr lang="en-US" sz="1800" dirty="0" smtClean="0">
                <a:cs typeface="Times New Roman" pitchFamily="18" charset="0"/>
              </a:rPr>
              <a:t>Usually </a:t>
            </a:r>
            <a:r>
              <a:rPr lang="en-US" sz="1800" dirty="0">
                <a:cs typeface="Times New Roman" pitchFamily="18" charset="0"/>
              </a:rPr>
              <a:t>characterized by voltages up to 230 kV on the primary side and </a:t>
            </a:r>
            <a:r>
              <a:rPr lang="en-US" sz="1800" dirty="0" smtClean="0">
                <a:cs typeface="Times New Roman" pitchFamily="18" charset="0"/>
              </a:rPr>
              <a:t>12.5</a:t>
            </a:r>
            <a:r>
              <a:rPr lang="en-US" sz="1800" dirty="0" smtClean="0">
                <a:latin typeface="Symbol" pitchFamily="18" charset="2"/>
                <a:cs typeface="Times New Roman" pitchFamily="18" charset="0"/>
              </a:rPr>
              <a:t>D</a:t>
            </a:r>
            <a:r>
              <a:rPr lang="en-US" sz="1800" dirty="0" smtClean="0">
                <a:cs typeface="Times New Roman" pitchFamily="18" charset="0"/>
              </a:rPr>
              <a:t>/7.2Y </a:t>
            </a:r>
            <a:r>
              <a:rPr lang="en-US" sz="1800" dirty="0">
                <a:cs typeface="Times New Roman" pitchFamily="18" charset="0"/>
              </a:rPr>
              <a:t>kV, </a:t>
            </a:r>
            <a:r>
              <a:rPr lang="en-US" sz="1800" dirty="0" smtClean="0">
                <a:cs typeface="Times New Roman" pitchFamily="18" charset="0"/>
              </a:rPr>
              <a:t>13.2</a:t>
            </a:r>
            <a:r>
              <a:rPr lang="en-US" sz="1800" dirty="0" smtClean="0">
                <a:latin typeface="Symbol" pitchFamily="18" charset="2"/>
                <a:cs typeface="Times New Roman" pitchFamily="18" charset="0"/>
              </a:rPr>
              <a:t>D</a:t>
            </a:r>
            <a:r>
              <a:rPr lang="en-US" sz="1800" dirty="0" smtClean="0">
                <a:cs typeface="Times New Roman" pitchFamily="18" charset="0"/>
              </a:rPr>
              <a:t>/7.6Y </a:t>
            </a:r>
            <a:r>
              <a:rPr lang="en-US" sz="1800" dirty="0">
                <a:cs typeface="Times New Roman" pitchFamily="18" charset="0"/>
              </a:rPr>
              <a:t>kV, </a:t>
            </a:r>
            <a:r>
              <a:rPr lang="en-US" sz="1800" dirty="0" smtClean="0">
                <a:cs typeface="Times New Roman" pitchFamily="18" charset="0"/>
              </a:rPr>
              <a:t>13.8</a:t>
            </a:r>
            <a:r>
              <a:rPr lang="en-US" sz="1800" dirty="0" smtClean="0">
                <a:latin typeface="Symbol" pitchFamily="18" charset="2"/>
                <a:cs typeface="Times New Roman" pitchFamily="18" charset="0"/>
              </a:rPr>
              <a:t>D</a:t>
            </a:r>
            <a:r>
              <a:rPr lang="en-US" sz="1800" dirty="0" smtClean="0">
                <a:cs typeface="Times New Roman" pitchFamily="18" charset="0"/>
              </a:rPr>
              <a:t>/8.0Y </a:t>
            </a:r>
            <a:r>
              <a:rPr lang="en-US" sz="1800" dirty="0">
                <a:cs typeface="Times New Roman" pitchFamily="18" charset="0"/>
              </a:rPr>
              <a:t>kV, </a:t>
            </a:r>
            <a:r>
              <a:rPr lang="en-US" sz="1800" dirty="0" smtClean="0">
                <a:cs typeface="Times New Roman" pitchFamily="18" charset="0"/>
              </a:rPr>
              <a:t>24.9</a:t>
            </a:r>
            <a:r>
              <a:rPr lang="en-US" sz="1800" dirty="0" smtClean="0">
                <a:latin typeface="Symbol" pitchFamily="18" charset="2"/>
                <a:cs typeface="Times New Roman" pitchFamily="18" charset="0"/>
              </a:rPr>
              <a:t>D</a:t>
            </a:r>
            <a:r>
              <a:rPr lang="en-US" sz="1800" dirty="0" smtClean="0">
                <a:cs typeface="Times New Roman" pitchFamily="18" charset="0"/>
              </a:rPr>
              <a:t>/14.4Y </a:t>
            </a:r>
            <a:r>
              <a:rPr lang="en-US" sz="1800" dirty="0">
                <a:cs typeface="Times New Roman" pitchFamily="18" charset="0"/>
              </a:rPr>
              <a:t>kV, or </a:t>
            </a:r>
            <a:r>
              <a:rPr lang="en-US" sz="1800" dirty="0" smtClean="0">
                <a:cs typeface="Times New Roman" pitchFamily="18" charset="0"/>
              </a:rPr>
              <a:t>34.5</a:t>
            </a:r>
            <a:r>
              <a:rPr lang="en-US" sz="1800" dirty="0" smtClean="0">
                <a:latin typeface="Symbol" pitchFamily="18" charset="2"/>
                <a:cs typeface="Times New Roman" pitchFamily="18" charset="0"/>
              </a:rPr>
              <a:t>D</a:t>
            </a:r>
            <a:r>
              <a:rPr lang="en-US" sz="1800" dirty="0" smtClean="0">
                <a:cs typeface="Times New Roman" pitchFamily="18" charset="0"/>
              </a:rPr>
              <a:t>/19.9Y </a:t>
            </a:r>
            <a:r>
              <a:rPr lang="en-US" sz="1800" dirty="0">
                <a:cs typeface="Times New Roman" pitchFamily="18" charset="0"/>
              </a:rPr>
              <a:t>kV on the secondary side</a:t>
            </a:r>
            <a:r>
              <a:rPr lang="en-US" sz="1800" dirty="0" smtClean="0">
                <a:cs typeface="Times New Roman" pitchFamily="18" charset="0"/>
              </a:rPr>
              <a:t>.</a:t>
            </a:r>
          </a:p>
          <a:p>
            <a:pPr algn="just"/>
            <a:endParaRPr lang="en-US" sz="1000" dirty="0" smtClean="0">
              <a:cs typeface="Times New Roman" pitchFamily="18" charset="0"/>
            </a:endParaRPr>
          </a:p>
          <a:p>
            <a:pPr algn="just"/>
            <a:r>
              <a:rPr lang="en-US" sz="1800" dirty="0" smtClean="0">
                <a:cs typeface="Times New Roman" pitchFamily="18" charset="0"/>
              </a:rPr>
              <a:t>The </a:t>
            </a:r>
            <a:r>
              <a:rPr lang="en-US" sz="1800" dirty="0">
                <a:cs typeface="Times New Roman" pitchFamily="18" charset="0"/>
              </a:rPr>
              <a:t>power transformers commonly used in this application are two-winding type and may be single-phase or three-phase units</a:t>
            </a:r>
            <a:r>
              <a:rPr lang="en-US" sz="1800" dirty="0" smtClean="0">
                <a:cs typeface="Times New Roman" pitchFamily="18" charset="0"/>
              </a:rPr>
              <a:t>.</a:t>
            </a:r>
            <a:endParaRPr lang="en-US" sz="18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13056</TotalTime>
  <Words>5561</Words>
  <Application>Microsoft Office PowerPoint</Application>
  <PresentationFormat>On-screen Show (4:3)</PresentationFormat>
  <Paragraphs>626</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Switching Substation Devices</vt:lpstr>
      <vt:lpstr>Distribution Substation Devices</vt:lpstr>
      <vt:lpstr>Distribution Substation Devices</vt:lpstr>
      <vt:lpstr>Distribution Substation Devices</vt:lpstr>
      <vt:lpstr>Distribution Substation Devices</vt:lpstr>
      <vt:lpstr>PowerPoint Presentation</vt:lpstr>
      <vt:lpstr>Part 2: Introduction to Substation Automation</vt:lpstr>
      <vt:lpstr>What is Substation Automation?</vt:lpstr>
      <vt:lpstr>Automation and Substation</vt:lpstr>
      <vt:lpstr>New Vs Existing Substations</vt:lpstr>
      <vt:lpstr>Communication Networks</vt:lpstr>
      <vt:lpstr>Communication Networks</vt:lpstr>
      <vt:lpstr>Communication Networks</vt:lpstr>
      <vt:lpstr>Communication Networks</vt:lpstr>
      <vt:lpstr>Communication Networks</vt:lpstr>
      <vt:lpstr>Communication Networks [11]</vt:lpstr>
      <vt:lpstr>Functional diagram of SA system</vt:lpstr>
      <vt:lpstr>SA functional architecture</vt:lpstr>
      <vt:lpstr>SA functional architecture</vt:lpstr>
      <vt:lpstr>SA Technical Issues</vt:lpstr>
      <vt:lpstr>Level 1 Field Devices</vt:lpstr>
      <vt:lpstr>Level 2 Substation Data Concentrator</vt:lpstr>
      <vt:lpstr>Level 3 SCADA </vt:lpstr>
      <vt:lpstr>Substation host processor</vt:lpstr>
      <vt:lpstr>Substation LAN</vt:lpstr>
      <vt:lpstr>Part 3: Evolution of Substation Automation</vt:lpstr>
      <vt:lpstr>Substation Communication</vt:lpstr>
      <vt:lpstr>Components of SCADA system</vt:lpstr>
      <vt:lpstr>Transport Medium</vt:lpstr>
      <vt:lpstr>ARDIS (Advanced Radio Data Information Service)</vt:lpstr>
      <vt:lpstr>Plain Old Telephone Service (POTS)</vt:lpstr>
      <vt:lpstr>Wireless Telephone Service</vt:lpstr>
      <vt:lpstr>Cellular Digital Packet Data (CDPD)</vt:lpstr>
      <vt:lpstr>Telephone Lines :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Important Standards </vt:lpstr>
      <vt:lpstr>Part 4: SA and Cyber Security</vt:lpstr>
      <vt:lpstr>Cyber Security Terminology</vt:lpstr>
      <vt:lpstr>Cyber Security Terminology (Contd..)</vt:lpstr>
      <vt:lpstr>Cyber Security Terminology (Contd..)</vt:lpstr>
      <vt:lpstr>General Cyber Security Concerns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688</cp:revision>
  <dcterms:created xsi:type="dcterms:W3CDTF">2006-08-16T00:00:00Z</dcterms:created>
  <dcterms:modified xsi:type="dcterms:W3CDTF">2012-01-06T16:11:43Z</dcterms:modified>
</cp:coreProperties>
</file>